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286" r:id="rId4"/>
    <p:sldId id="287" r:id="rId5"/>
    <p:sldId id="288" r:id="rId6"/>
    <p:sldId id="289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290" r:id="rId16"/>
    <p:sldId id="291" r:id="rId17"/>
    <p:sldId id="292" r:id="rId18"/>
    <p:sldId id="293" r:id="rId19"/>
    <p:sldId id="294" r:id="rId20"/>
    <p:sldId id="303" r:id="rId21"/>
    <p:sldId id="261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CEF39-A914-3F45-9373-967AF66D7CE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69F31-218A-EB47-B5B3-46A3709B0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2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F9D9-ED15-73E8-30A5-315B45E97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0CC45-2B6C-704A-6E77-18942D539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D51C1-4CCD-7A40-5A3D-BAF4A3D9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3ED96-2979-7D0D-C6EF-35B20406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090B4-9E65-1E41-AEBC-22C4F5588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8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C626-C88D-58E9-7E9E-364EEF38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28149-D5B0-54E8-6F18-8F8DDD71F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452E2-F776-A8FF-0102-3ECA7A68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0384F-6344-6A2B-041A-0A80D67E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4E9E4-8F20-8385-490B-E51C5F8C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6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B804D-3352-2C65-39CF-149984ECD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1E8E1-23CA-8F67-4F96-698B8FD8E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71B12-53FD-EE4E-F525-08D084A3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D9CA9-A905-0D1B-FF7D-6E9A4547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5314E-800A-B9A7-2393-E860282E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3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A593-D431-F253-76D0-3AA40B9A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A7CF0-B988-0962-2ED6-9CEABE0BE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D1E0F-24E5-51E3-6B70-AE8C95CD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ED4F1-6518-5B83-836A-BD2E80F6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447B8-4940-9ED1-50BE-DFBEDFAC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8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E27C-D2B4-D65E-814F-9784C363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1801E-095B-0398-79DE-B9B910D0C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8A509-DB84-FBC4-760C-1E544DFB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963EE-715E-6F1B-8B9F-7B154F3E2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D2EAA-990D-9AB6-ECA5-36FE169C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1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0759-D313-FA5A-6100-EEBE3BCA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32F87-F584-FAD0-6602-91E9E9E67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A868F-7AA9-5F73-DBCB-0106BC62C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2AE55-301B-D640-2917-16184E772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125BB-1616-90A7-AC80-004AF86B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32652-3F4D-7605-C46E-02710C87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9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FA3B-B8AF-26CC-0C4C-63A625D5D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92FF4-2C38-B49C-CD66-F80A62B0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54BA3-B08E-60F0-6954-41033577B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335B6A-DD21-A4F7-A589-CF901AC9E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F9128-A7D6-3A45-9936-E04FDEF91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4EE3A9-688B-F3CF-50C4-100F04A40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FDD51-6694-492A-9BAE-9E4BE877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6BA88-305A-6DC3-29C9-65323FE2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5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60F3-C77C-3E94-67D6-52917AC6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E2AA-3BC2-0520-C13C-B98AB13EA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85C1D-CA96-2BFD-0AE0-2543279D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49CB2-4CE3-D835-9069-5D8DE0F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5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7DA7F0-836D-E1C9-5E55-EE1D2830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1EAD9-2792-80E7-528A-31DCA9A25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12017-1723-94F0-58F2-30658E9C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3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202D-C9BC-8FD5-CF3C-BD78BFDA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AF41B-A8D8-13BA-5FFD-99B1BBB5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569E3-BB73-3CA6-E6E5-43E9C58BB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B7219-055D-A580-A9C7-A1FCF7DF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8C72C-F532-1B48-49B0-665C1C05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39ED9-DB96-7251-9848-A7E2DF6E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47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4647-9C8E-1A77-8273-410ABCD3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309403-F477-44F8-91D9-5962DA59C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5BB68-E9B4-3F81-AC0A-E3684D555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0CF64-4491-485E-98C7-26C0621E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3240D-9F99-8EC6-AAFE-3B9DA7EB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8A30C-CEFF-51D9-7FA1-4F333E89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1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B0098-4FDE-ABA2-9D2A-E20EB74D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04E20-D5AD-6FCD-F7AE-F4EAAE327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FFE9D-F3D9-966E-A0D3-1A2497A02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8C933-1DE3-DB43-8ED2-09D65AD7D947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80A58-3071-AE45-7AB8-0CA192235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679F7-B3C2-AE71-97F5-BC17A9AEC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AC8F8-8C22-5247-93B8-708C8EF1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8194" name="Picture 2" descr="Hungama Rajpal Yadav Runs Toward Welcome Lodge Manager Cashier GIF - Hungama Rajpal Yadav Runs Toward Welcome Lodge Manager Cashier Approaching GIFs">
            <a:extLst>
              <a:ext uri="{FF2B5EF4-FFF2-40B4-BE49-F238E27FC236}">
                <a16:creationId xmlns:a16="http://schemas.microsoft.com/office/drawing/2014/main" id="{0CC08257-DA31-7B44-E67D-0CA3CA1F0F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141" y="1690688"/>
            <a:ext cx="7719718" cy="325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9CF9-E094-3BD5-78A2-9EA94467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UI Automation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C4E4-71AF-665C-C42D-5D2FC805B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40625" cy="4351338"/>
          </a:xfrm>
        </p:spPr>
        <p:txBody>
          <a:bodyPr/>
          <a:lstStyle/>
          <a:p>
            <a:r>
              <a:rPr lang="en-US" dirty="0"/>
              <a:t>A separate set of UI activities is available by default in each experience. </a:t>
            </a:r>
          </a:p>
          <a:p>
            <a:r>
              <a:rPr lang="en-US" dirty="0"/>
              <a:t>Regardless of the selected experience of an automation project, modern or classic, the other set of activities can be enabled.</a:t>
            </a:r>
          </a:p>
          <a:p>
            <a:r>
              <a:rPr lang="en-US" dirty="0"/>
              <a:t>The default experience is Modern. To view the classic activities simply select the "Show Classic" from the Activities panel, or vice versa.</a:t>
            </a:r>
          </a:p>
        </p:txBody>
      </p:sp>
      <p:pic>
        <p:nvPicPr>
          <p:cNvPr id="3074" name="Picture 2" descr="How to enable UI Automation activities in the non-default experience.">
            <a:extLst>
              <a:ext uri="{FF2B5EF4-FFF2-40B4-BE49-F238E27FC236}">
                <a16:creationId xmlns:a16="http://schemas.microsoft.com/office/drawing/2014/main" id="{8EEB8989-6B70-0C0F-4269-E9196C14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0"/>
            <a:ext cx="3813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1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4777-C6CD-52D3-9752-4B016F4A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great example would be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E880E-41FE-0734-5B29-3085DCFC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Application/Browser modern activity which replaces the following Classic Activities:</a:t>
            </a:r>
          </a:p>
          <a:p>
            <a:pPr lvl="1"/>
            <a:r>
              <a:rPr lang="en-US" dirty="0"/>
              <a:t>Open Application</a:t>
            </a:r>
          </a:p>
          <a:p>
            <a:pPr lvl="1"/>
            <a:r>
              <a:rPr lang="en-US" dirty="0"/>
              <a:t>Open Browser</a:t>
            </a:r>
          </a:p>
          <a:p>
            <a:pPr lvl="1"/>
            <a:r>
              <a:rPr lang="en-US" dirty="0"/>
              <a:t>Attach Window</a:t>
            </a:r>
          </a:p>
          <a:p>
            <a:pPr lvl="1"/>
            <a:r>
              <a:rPr lang="en-US" dirty="0"/>
              <a:t>Attach Browser</a:t>
            </a:r>
          </a:p>
          <a:p>
            <a:pPr lvl="1"/>
            <a:r>
              <a:rPr lang="en-US" dirty="0"/>
              <a:t>Element Scope</a:t>
            </a:r>
          </a:p>
          <a:p>
            <a:pPr lvl="1"/>
            <a:r>
              <a:rPr lang="en-US" dirty="0"/>
              <a:t>Close Window</a:t>
            </a:r>
          </a:p>
          <a:p>
            <a:pPr lvl="1"/>
            <a:r>
              <a:rPr lang="en-US" dirty="0"/>
              <a:t>Start Process</a:t>
            </a:r>
          </a:p>
          <a:p>
            <a:pPr marL="0" indent="0">
              <a:buNone/>
            </a:pPr>
            <a:r>
              <a:rPr lang="en-US" dirty="0"/>
              <a:t>Note that modern activities only work within containers, while classic activities can be configured to work without containers as well. </a:t>
            </a:r>
          </a:p>
        </p:txBody>
      </p:sp>
      <p:pic>
        <p:nvPicPr>
          <p:cNvPr id="4100" name="Picture 4" descr="The Use Application/Browser card available in Modern Experience.">
            <a:extLst>
              <a:ext uri="{FF2B5EF4-FFF2-40B4-BE49-F238E27FC236}">
                <a16:creationId xmlns:a16="http://schemas.microsoft.com/office/drawing/2014/main" id="{9B710B24-AFF3-2EFF-E21A-48216F95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96" y="2329415"/>
            <a:ext cx="4827104" cy="260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631F-B87F-9A8D-32EB-65AD27FE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C81CB-FB2B-4A2F-BB9A-7DBC5EE5E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and Classic activities have slightly different properties because of different targeting methods and Activity behaviors. We'll learn more about this in the following lessons.</a:t>
            </a:r>
          </a:p>
        </p:txBody>
      </p:sp>
    </p:spTree>
    <p:extLst>
      <p:ext uri="{BB962C8B-B14F-4D97-AF65-F5344CB8AC3E}">
        <p14:creationId xmlns:p14="http://schemas.microsoft.com/office/powerpoint/2010/main" val="186585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967A-AF49-9782-B3E2-B60802CC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D6AA-D682-18FF-D546-655353303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0183" cy="43513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Modern activities will cycle through the stacked options Selector, Fuzzy Selector, and Image to determine the most reliable option. </a:t>
            </a:r>
          </a:p>
          <a:p>
            <a:r>
              <a:rPr lang="en-US" sz="2400" dirty="0"/>
              <a:t>This targeting technology is called Unified Targeting method.</a:t>
            </a:r>
          </a:p>
          <a:p>
            <a:r>
              <a:rPr lang="en-US" sz="2400" dirty="0"/>
              <a:t>Modern Design also uses Native Text targeting method. </a:t>
            </a:r>
          </a:p>
          <a:p>
            <a:r>
              <a:rPr lang="en-US" sz="2400" dirty="0"/>
              <a:t>It helps to automate legacy applications, in which UI elements aren't correctly defined.</a:t>
            </a:r>
          </a:p>
          <a:p>
            <a:r>
              <a:rPr lang="en-US" sz="2400" dirty="0"/>
              <a:t>When using classic activities, the selector is the most common targeting method for UI elements (99% of the time). </a:t>
            </a:r>
          </a:p>
          <a:p>
            <a:r>
              <a:rPr lang="en-US" sz="2400" dirty="0"/>
              <a:t>In scenarios where it's unreliable, you have the possibility to manually change the update Activity to use fuzzy selectors or anchors.</a:t>
            </a:r>
          </a:p>
        </p:txBody>
      </p:sp>
      <p:pic>
        <p:nvPicPr>
          <p:cNvPr id="5122" name="Picture 2" descr="Image from the Modern Experience Capture Elements wizard which shows the targeting methods stacked. ">
            <a:extLst>
              <a:ext uri="{FF2B5EF4-FFF2-40B4-BE49-F238E27FC236}">
                <a16:creationId xmlns:a16="http://schemas.microsoft.com/office/drawing/2014/main" id="{E5875FCC-3A5F-C8EE-D0C8-11E48CE9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58775"/>
            <a:ext cx="39370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90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19A7D-5BA3-52BC-C0B1-19A27523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3FE19-B765-5F9A-66DC-BAD1C03EB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design experiences use input methods (Hardware events, </a:t>
            </a:r>
            <a:r>
              <a:rPr lang="en-US" dirty="0" err="1"/>
              <a:t>SendWindowMessages</a:t>
            </a:r>
            <a:r>
              <a:rPr lang="en-US" dirty="0"/>
              <a:t>, and Simulate). A new input method, </a:t>
            </a:r>
            <a:r>
              <a:rPr lang="en-US" dirty="0" err="1"/>
              <a:t>ChromiumAPI</a:t>
            </a:r>
            <a:r>
              <a:rPr lang="en-US" dirty="0"/>
              <a:t>, is used in the modern experience.</a:t>
            </a:r>
          </a:p>
        </p:txBody>
      </p:sp>
    </p:spTree>
    <p:extLst>
      <p:ext uri="{BB962C8B-B14F-4D97-AF65-F5344CB8AC3E}">
        <p14:creationId xmlns:p14="http://schemas.microsoft.com/office/powerpoint/2010/main" val="110504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85B9-6D7C-03A8-4439-8CF73B60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Recorders and wizards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44DB9-D32F-1636-FF8B-B61DBC313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Modern and classic offer two different sets of recorders:</a:t>
            </a:r>
          </a:p>
          <a:p>
            <a:pPr lvl="1"/>
            <a:r>
              <a:rPr lang="en-US" b="1" dirty="0"/>
              <a:t>Modern experience</a:t>
            </a:r>
            <a:r>
              <a:rPr lang="en-US" dirty="0"/>
              <a:t> - The App/Web and Computer Vision recorders are available.</a:t>
            </a:r>
          </a:p>
          <a:p>
            <a:pPr lvl="1"/>
            <a:r>
              <a:rPr lang="en-US" b="1" dirty="0"/>
              <a:t>Classic experience</a:t>
            </a:r>
            <a:r>
              <a:rPr lang="en-US" dirty="0"/>
              <a:t> - The Basic, Desktop, Web, Image, Native Citrix, and Computer Vision recorders are available.</a:t>
            </a:r>
          </a:p>
          <a:p>
            <a:r>
              <a:rPr lang="en-US" dirty="0"/>
              <a:t>When it comes to Scraping Wizards</a:t>
            </a:r>
          </a:p>
          <a:p>
            <a:pPr lvl="1"/>
            <a:r>
              <a:rPr lang="en-US" b="1" dirty="0"/>
              <a:t>Modern experience</a:t>
            </a:r>
            <a:r>
              <a:rPr lang="en-US" dirty="0"/>
              <a:t> - The Table Extraction wizard is available for data scraping.</a:t>
            </a:r>
          </a:p>
          <a:p>
            <a:pPr lvl="1"/>
            <a:r>
              <a:rPr lang="en-US" b="1" dirty="0"/>
              <a:t>Classic experience</a:t>
            </a:r>
            <a:r>
              <a:rPr lang="en-US" dirty="0"/>
              <a:t> - The Data Scraping and Screen Scraping wizards are available.</a:t>
            </a:r>
          </a:p>
          <a:p>
            <a:endParaRPr lang="en-US" dirty="0"/>
          </a:p>
        </p:txBody>
      </p:sp>
      <p:pic>
        <p:nvPicPr>
          <p:cNvPr id="6146" name="Picture 2" descr="Modern Experience Recorders and wizards are depicted on top, Classic Experience below.">
            <a:extLst>
              <a:ext uri="{FF2B5EF4-FFF2-40B4-BE49-F238E27FC236}">
                <a16:creationId xmlns:a16="http://schemas.microsoft.com/office/drawing/2014/main" id="{EF4D4B93-75EB-C39A-6840-D23536F39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092200"/>
            <a:ext cx="30480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086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3DE0-CCA2-B88D-0A86-F8B41CAC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object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1C199-BEB8-A5B9-4E4A-28AABCE1D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120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Object Repository ensures the management, reusability, and reliability of UI elements by capturing them as objects in a  repository, sharable across projects. </a:t>
            </a:r>
          </a:p>
          <a:p>
            <a:r>
              <a:rPr lang="en-US" sz="2400" dirty="0"/>
              <a:t>The Object Repository is only available in the Modern Design Experience.</a:t>
            </a:r>
          </a:p>
          <a:p>
            <a:r>
              <a:rPr lang="en-US" sz="2400" dirty="0"/>
              <a:t>Don't worry about remembering all of this. </a:t>
            </a:r>
          </a:p>
          <a:p>
            <a:r>
              <a:rPr lang="en-US" sz="2400" dirty="0"/>
              <a:t>It's useful to know what the key areas of difference are and you can reference this course later if you need to.</a:t>
            </a:r>
          </a:p>
        </p:txBody>
      </p:sp>
      <p:pic>
        <p:nvPicPr>
          <p:cNvPr id="7170" name="Picture 2" descr="Snip of the Object Repository panel, only available in the Modern Experience.">
            <a:extLst>
              <a:ext uri="{FF2B5EF4-FFF2-40B4-BE49-F238E27FC236}">
                <a16:creationId xmlns:a16="http://schemas.microsoft.com/office/drawing/2014/main" id="{1B242F42-3ED4-09A8-3211-6F637FF1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4041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83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DFA8-4DAB-A2F9-FA13-681A75A0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9D0E4-BD9F-EFC7-B8AE-C2EDAB0B1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There are two UI Automation design experiences in UiPath Studio: modern and classic.</a:t>
            </a:r>
          </a:p>
          <a:p>
            <a:pPr lvl="1"/>
            <a:r>
              <a:rPr lang="en-US" dirty="0"/>
              <a:t>The default experience is modern. This can be changed at project level or for all new projects. </a:t>
            </a:r>
          </a:p>
          <a:p>
            <a:r>
              <a:rPr lang="en-US" dirty="0"/>
              <a:t>The two experiences differ on: </a:t>
            </a:r>
          </a:p>
          <a:p>
            <a:pPr lvl="1"/>
            <a:r>
              <a:rPr lang="en-US" dirty="0"/>
              <a:t>Activities: Both experiences provide different activities, but you can filter the Activities pane to see the ones from the non-default experience.</a:t>
            </a:r>
          </a:p>
          <a:p>
            <a:pPr lvl="1"/>
            <a:r>
              <a:rPr lang="en-US" dirty="0"/>
              <a:t>Activity properties: The properties are slightly different between the Modern and Classic activities.</a:t>
            </a:r>
          </a:p>
          <a:p>
            <a:pPr lvl="1"/>
            <a:r>
              <a:rPr lang="en-US" dirty="0"/>
              <a:t>Targeting methods: Modern uses Unified Target (a stack of Selector, Fuzzy Selector, and Image) and Native Text, while Classic uses mostly selectors.</a:t>
            </a:r>
          </a:p>
          <a:p>
            <a:pPr lvl="1"/>
            <a:r>
              <a:rPr lang="en-US" dirty="0"/>
              <a:t>Input Methods: Modern uses Hardware Events, </a:t>
            </a:r>
            <a:r>
              <a:rPr lang="en-US" dirty="0" err="1"/>
              <a:t>SendWindowMessage</a:t>
            </a:r>
            <a:r>
              <a:rPr lang="en-US" dirty="0"/>
              <a:t>, Simulate and </a:t>
            </a:r>
            <a:r>
              <a:rPr lang="en-US" dirty="0" err="1"/>
              <a:t>ChromiumAPI</a:t>
            </a:r>
            <a:r>
              <a:rPr lang="en-US" dirty="0"/>
              <a:t>, while Classic uses Hardware Events, </a:t>
            </a:r>
            <a:r>
              <a:rPr lang="en-US" dirty="0" err="1"/>
              <a:t>SendWindowMessage</a:t>
            </a:r>
            <a:r>
              <a:rPr lang="en-US" dirty="0"/>
              <a:t>, Simulate.</a:t>
            </a:r>
          </a:p>
          <a:p>
            <a:pPr lvl="1"/>
            <a:r>
              <a:rPr lang="en-US" dirty="0"/>
              <a:t>Recorders: Modern offers a simplified recording solution with two recorders, while classic offers six recorders.</a:t>
            </a:r>
          </a:p>
          <a:p>
            <a:pPr lvl="1"/>
            <a:r>
              <a:rPr lang="en-US" dirty="0"/>
              <a:t>Scraping wizards: Modern offers the Table Extraction wizard while classic offers the Data Scraping and Screen Scraping wizards.</a:t>
            </a:r>
          </a:p>
          <a:p>
            <a:pPr lvl="1"/>
            <a:r>
              <a:rPr lang="en-US" dirty="0"/>
              <a:t>Object repository: the object repository is only available to the modern design experience. </a:t>
            </a:r>
          </a:p>
        </p:txBody>
      </p:sp>
    </p:spTree>
    <p:extLst>
      <p:ext uri="{BB962C8B-B14F-4D97-AF65-F5344CB8AC3E}">
        <p14:creationId xmlns:p14="http://schemas.microsoft.com/office/powerpoint/2010/main" val="281103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D06D-C99C-8206-59BD-B703546C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Automation Hands on 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81E31-608B-8976-DBBD-6D07C396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8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742CF-E2FE-6744-3CE7-F51AA1EA7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991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Process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Day – 04 </a:t>
            </a:r>
          </a:p>
          <a:p>
            <a:r>
              <a:rPr lang="en-IN" dirty="0"/>
              <a:t>Part 2 </a:t>
            </a:r>
          </a:p>
          <a:p>
            <a:r>
              <a:rPr lang="en-IN" dirty="0"/>
              <a:t>:p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F6C2F-BA2E-B8F9-DDC7-5437BCCAD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7590"/>
          </a:xfrm>
        </p:spPr>
      </p:pic>
    </p:spTree>
    <p:extLst>
      <p:ext uri="{BB962C8B-B14F-4D97-AF65-F5344CB8AC3E}">
        <p14:creationId xmlns:p14="http://schemas.microsoft.com/office/powerpoint/2010/main" val="294353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10242" name="Picture 2" descr="Hungama Hiding In Welcome Lodge From Shakti Kapoor Teja GIF - Hungama Hiding In Welcome Lodge From Shakti Kapoor Teja GIFs">
            <a:extLst>
              <a:ext uri="{FF2B5EF4-FFF2-40B4-BE49-F238E27FC236}">
                <a16:creationId xmlns:a16="http://schemas.microsoft.com/office/drawing/2014/main" id="{77051EDD-D00B-950B-CC2D-F2A2342E72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962" y="1690688"/>
            <a:ext cx="8002075" cy="33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11266" name="Picture 2" descr="Thank You Thank You Thank You Gifkaro GIF - Thank You Thank You Thank You Gifkaro Thanks GIFs">
            <a:extLst>
              <a:ext uri="{FF2B5EF4-FFF2-40B4-BE49-F238E27FC236}">
                <a16:creationId xmlns:a16="http://schemas.microsoft.com/office/drawing/2014/main" id="{BF69B4CC-5AD3-41C4-B111-D629B4FD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690688"/>
            <a:ext cx="63246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What we will do today</a:t>
            </a:r>
            <a:endParaRPr dirty="0"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Introducing the Modern and Classic Design Experiences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36E3-6D99-3053-BD5C-29DABBC5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E7305-4E50-BE51-5143-529013146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and define the design experiences UiPath Studio offers.</a:t>
            </a:r>
          </a:p>
          <a:p>
            <a:r>
              <a:rPr lang="en-US" dirty="0"/>
              <a:t>Change the default design experience at Studio level.</a:t>
            </a:r>
          </a:p>
          <a:p>
            <a:r>
              <a:rPr lang="en-US" dirty="0"/>
              <a:t>Change the design experience at Project level.</a:t>
            </a:r>
          </a:p>
          <a:p>
            <a:r>
              <a:rPr lang="en-US" dirty="0"/>
              <a:t>Explain key differences between the classic design experience and the modern design experience.</a:t>
            </a:r>
          </a:p>
        </p:txBody>
      </p:sp>
    </p:spTree>
    <p:extLst>
      <p:ext uri="{BB962C8B-B14F-4D97-AF65-F5344CB8AC3E}">
        <p14:creationId xmlns:p14="http://schemas.microsoft.com/office/powerpoint/2010/main" val="165459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EAB7-77FC-7CCD-4896-F32DA5BE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design experiences?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A1207-62DC-8FB0-0C4A-3BEC702A8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UiPath Studio offers two ways of developing UI Automation:</a:t>
            </a:r>
          </a:p>
          <a:p>
            <a:r>
              <a:rPr lang="en-US" dirty="0"/>
              <a:t>The Modern Design Experience</a:t>
            </a:r>
          </a:p>
          <a:p>
            <a:r>
              <a:rPr lang="en-US" dirty="0"/>
              <a:t>The Classic Design Experience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73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213E-24B0-550F-DCB4-A2A41677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design experiences?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4060-ED6B-6F76-98D7-626A3AD4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design experiences help developers adapt to different contexts while building the UI Automation. </a:t>
            </a:r>
          </a:p>
          <a:p>
            <a:r>
              <a:rPr lang="en-US" dirty="0"/>
              <a:t>The default design experience in Studio is Modern Design Experience.</a:t>
            </a:r>
          </a:p>
          <a:p>
            <a:r>
              <a:rPr lang="en-US" dirty="0"/>
              <a:t>We can change the design experience based on the requirement, in two ways:</a:t>
            </a:r>
          </a:p>
          <a:p>
            <a:pPr lvl="1"/>
            <a:r>
              <a:rPr lang="en-US" dirty="0"/>
              <a:t>Change the default design experience at Studio level.</a:t>
            </a:r>
          </a:p>
          <a:p>
            <a:pPr lvl="1"/>
            <a:r>
              <a:rPr lang="en-US" dirty="0"/>
              <a:t>Change the design experience at Project level.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6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AEED-2229-296F-FA8A-5B49BF39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the default design experience at Studio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5220A-9833-9352-0582-72F903623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For all new projects, we can set this from Backstage View.</a:t>
            </a:r>
          </a:p>
          <a:p>
            <a:r>
              <a:rPr lang="en-US" dirty="0"/>
              <a:t>Backstage View &gt; Settings &gt; Design.</a:t>
            </a:r>
          </a:p>
        </p:txBody>
      </p:sp>
      <p:pic>
        <p:nvPicPr>
          <p:cNvPr id="1026" name="Picture 2" descr="For all New projects">
            <a:extLst>
              <a:ext uri="{FF2B5EF4-FFF2-40B4-BE49-F238E27FC236}">
                <a16:creationId xmlns:a16="http://schemas.microsoft.com/office/drawing/2014/main" id="{B5775B47-2758-B023-F1B4-A3F0FC70A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91" y="1690688"/>
            <a:ext cx="5847109" cy="52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70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6660-E80E-A58F-D4CA-30EE3B1C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the design experience at Project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4830B-AFE2-C311-D8B6-50DF7FD5F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2394" cy="4351338"/>
          </a:xfrm>
        </p:spPr>
        <p:txBody>
          <a:bodyPr/>
          <a:lstStyle/>
          <a:p>
            <a:r>
              <a:rPr lang="en-US" dirty="0"/>
              <a:t>The default design experience is set at project level from Project Settings or for all new projects from the Project tab.</a:t>
            </a:r>
          </a:p>
          <a:p>
            <a:r>
              <a:rPr lang="en-US" dirty="0"/>
              <a:t>Project tab &gt; Project Settings &gt; General.</a:t>
            </a:r>
          </a:p>
        </p:txBody>
      </p:sp>
      <p:pic>
        <p:nvPicPr>
          <p:cNvPr id="2050" name="Picture 2" descr="Project Level">
            <a:extLst>
              <a:ext uri="{FF2B5EF4-FFF2-40B4-BE49-F238E27FC236}">
                <a16:creationId xmlns:a16="http://schemas.microsoft.com/office/drawing/2014/main" id="{8A0FF5C9-7985-B612-520B-33BA28D87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94" y="1690688"/>
            <a:ext cx="4271406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721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4202-B8FF-AE3E-F9F0-EF3B04D1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differences?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FE8BB-FA4B-6CBE-B53E-EF179D8EC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key differences between the modern design experience and the classic design experience are based on the following key concepts:</a:t>
            </a:r>
          </a:p>
          <a:p>
            <a:pPr lvl="1"/>
            <a:r>
              <a:rPr lang="en-US" dirty="0"/>
              <a:t>UI Automation activities</a:t>
            </a:r>
          </a:p>
          <a:p>
            <a:pPr lvl="1"/>
            <a:r>
              <a:rPr lang="en-US" dirty="0"/>
              <a:t>Activity properties</a:t>
            </a:r>
          </a:p>
          <a:p>
            <a:pPr lvl="1"/>
            <a:r>
              <a:rPr lang="en-US" dirty="0"/>
              <a:t>Targeting methods</a:t>
            </a:r>
          </a:p>
          <a:p>
            <a:pPr lvl="1"/>
            <a:r>
              <a:rPr lang="en-US" dirty="0"/>
              <a:t>Input methods</a:t>
            </a:r>
          </a:p>
          <a:p>
            <a:pPr lvl="1"/>
            <a:r>
              <a:rPr lang="en-US" dirty="0"/>
              <a:t>Recorders and Scarping wizards</a:t>
            </a:r>
          </a:p>
          <a:p>
            <a:pPr lvl="1"/>
            <a:r>
              <a:rPr lang="en-US" dirty="0"/>
              <a:t>The object repository</a:t>
            </a:r>
          </a:p>
        </p:txBody>
      </p:sp>
    </p:spTree>
    <p:extLst>
      <p:ext uri="{BB962C8B-B14F-4D97-AF65-F5344CB8AC3E}">
        <p14:creationId xmlns:p14="http://schemas.microsoft.com/office/powerpoint/2010/main" val="240927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896</Words>
  <Application>Microsoft Macintosh PowerPoint</Application>
  <PresentationFormat>Widescreen</PresentationFormat>
  <Paragraphs>89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Welcome</vt:lpstr>
      <vt:lpstr>Business Process Automation</vt:lpstr>
      <vt:lpstr>What we will do today</vt:lpstr>
      <vt:lpstr>What we will learn</vt:lpstr>
      <vt:lpstr>What are design experiences?</vt:lpstr>
      <vt:lpstr>What are design experiences?</vt:lpstr>
      <vt:lpstr>Change the default design experience at Studio level</vt:lpstr>
      <vt:lpstr>Change the design experience at Project level</vt:lpstr>
      <vt:lpstr>What are the differences?</vt:lpstr>
      <vt:lpstr>UI Automation activities</vt:lpstr>
      <vt:lpstr>A great example would be</vt:lpstr>
      <vt:lpstr>Activity properties</vt:lpstr>
      <vt:lpstr>Targeting methods</vt:lpstr>
      <vt:lpstr>Input methods</vt:lpstr>
      <vt:lpstr>Recorders and wizards</vt:lpstr>
      <vt:lpstr>The object repository</vt:lpstr>
      <vt:lpstr>Main takeaways</vt:lpstr>
      <vt:lpstr>UI Automation Hands on !!</vt:lpstr>
      <vt:lpstr>PowerPoint Presentation</vt:lpstr>
      <vt:lpstr>PowerPoint Presentation</vt:lpstr>
      <vt:lpstr>That’s it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2023-04-18T04:46:48Z</dcterms:created>
  <dcterms:modified xsi:type="dcterms:W3CDTF">2023-04-18T09:40:08Z</dcterms:modified>
</cp:coreProperties>
</file>